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753600" cy="7315200"/>
  <p:notesSz cx="6858000" cy="9144000"/>
  <p:embeddedFontLst>
    <p:embeddedFont>
      <p:font typeface="Josefin Sans Bold Italic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Josefin Sans Bold" panose="020B0604020202020204" charset="0"/>
      <p:regular r:id="rId19"/>
      <p:boldItalic r:id="rId20"/>
    </p:embeddedFont>
    <p:embeddedFont>
      <p:font typeface="Josefin Sans Italics" panose="020B0604020202020204" charset="0"/>
      <p:regular r:id="rId21"/>
    </p:embeddedFont>
    <p:embeddedFont>
      <p:font typeface="Josefin Sans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5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385" y="-104385"/>
            <a:ext cx="10081103" cy="7524041"/>
            <a:chOff x="0" y="0"/>
            <a:chExt cx="13441471" cy="100320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 l="4162" r="8996" b="2506"/>
            <a:stretch>
              <a:fillRect/>
            </a:stretch>
          </p:blipFill>
          <p:spPr>
            <a:xfrm>
              <a:off x="0" y="0"/>
              <a:ext cx="13441471" cy="1003205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670728" y="1447833"/>
            <a:ext cx="4410455" cy="4410455"/>
          </a:xfrm>
          <a:custGeom>
            <a:avLst/>
            <a:gdLst/>
            <a:ahLst/>
            <a:cxnLst/>
            <a:rect l="l" t="t" r="r" b="b"/>
            <a:pathLst>
              <a:path w="4410455" h="4410455">
                <a:moveTo>
                  <a:pt x="0" y="0"/>
                </a:moveTo>
                <a:lnTo>
                  <a:pt x="4410456" y="0"/>
                </a:lnTo>
                <a:lnTo>
                  <a:pt x="4410456" y="4410455"/>
                </a:lnTo>
                <a:lnTo>
                  <a:pt x="0" y="4410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2955477" y="3266378"/>
            <a:ext cx="3867150" cy="68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3927" spc="1021">
                <a:solidFill>
                  <a:srgbClr val="20446A"/>
                </a:solidFill>
                <a:latin typeface="Josefin Sans Bold"/>
              </a:rPr>
              <a:t>CONTROL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7427" y="4279543"/>
            <a:ext cx="3143250" cy="33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 spc="210">
                <a:solidFill>
                  <a:srgbClr val="20446A"/>
                </a:solidFill>
                <a:latin typeface="Josefin Sans Bold"/>
              </a:rPr>
              <a:t>Grup 1</a:t>
            </a:r>
          </a:p>
        </p:txBody>
      </p:sp>
      <p:sp>
        <p:nvSpPr>
          <p:cNvPr id="7" name="Freeform 7"/>
          <p:cNvSpPr/>
          <p:nvPr/>
        </p:nvSpPr>
        <p:spPr>
          <a:xfrm>
            <a:off x="4668171" y="2203983"/>
            <a:ext cx="415570" cy="530210"/>
          </a:xfrm>
          <a:custGeom>
            <a:avLst/>
            <a:gdLst/>
            <a:ahLst/>
            <a:cxnLst/>
            <a:rect l="l" t="t" r="r" b="b"/>
            <a:pathLst>
              <a:path w="415570" h="530210">
                <a:moveTo>
                  <a:pt x="0" y="0"/>
                </a:moveTo>
                <a:lnTo>
                  <a:pt x="415570" y="0"/>
                </a:lnTo>
                <a:lnTo>
                  <a:pt x="415570" y="530210"/>
                </a:lnTo>
                <a:lnTo>
                  <a:pt x="0" y="530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891" r="-891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0" y="3981450"/>
            <a:ext cx="9902944" cy="3353730"/>
            <a:chOff x="0" y="0"/>
            <a:chExt cx="13203925" cy="44716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 t="24726" b="24726"/>
            <a:stretch>
              <a:fillRect/>
            </a:stretch>
          </p:blipFill>
          <p:spPr>
            <a:xfrm>
              <a:off x="0" y="0"/>
              <a:ext cx="13203925" cy="44716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90500" y="-228600"/>
            <a:ext cx="10120387" cy="4229100"/>
          </a:xfrm>
          <a:custGeom>
            <a:avLst/>
            <a:gdLst/>
            <a:ahLst/>
            <a:cxnLst/>
            <a:rect l="l" t="t" r="r" b="b"/>
            <a:pathLst>
              <a:path w="10120387" h="4229100">
                <a:moveTo>
                  <a:pt x="0" y="0"/>
                </a:moveTo>
                <a:lnTo>
                  <a:pt x="10120387" y="0"/>
                </a:lnTo>
                <a:lnTo>
                  <a:pt x="10120387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9651" b="-6965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125851" y="2192748"/>
            <a:ext cx="7642137" cy="55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en-US" sz="3219" spc="1159">
                <a:solidFill>
                  <a:srgbClr val="327DC9"/>
                </a:solidFill>
                <a:latin typeface="Josefin Sans Bold"/>
              </a:rPr>
              <a:t>PRÒXIMES TASQUES</a:t>
            </a:r>
          </a:p>
        </p:txBody>
      </p:sp>
      <p:sp>
        <p:nvSpPr>
          <p:cNvPr id="6" name="Freeform 6"/>
          <p:cNvSpPr/>
          <p:nvPr/>
        </p:nvSpPr>
        <p:spPr>
          <a:xfrm>
            <a:off x="4648200" y="1305011"/>
            <a:ext cx="460156" cy="579455"/>
          </a:xfrm>
          <a:custGeom>
            <a:avLst/>
            <a:gdLst/>
            <a:ahLst/>
            <a:cxnLst/>
            <a:rect l="l" t="t" r="r" b="b"/>
            <a:pathLst>
              <a:path w="460156" h="579455">
                <a:moveTo>
                  <a:pt x="0" y="0"/>
                </a:moveTo>
                <a:lnTo>
                  <a:pt x="460156" y="0"/>
                </a:lnTo>
                <a:lnTo>
                  <a:pt x="460156" y="579455"/>
                </a:lnTo>
                <a:lnTo>
                  <a:pt x="0" y="579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28" r="-228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928" y="8511"/>
            <a:ext cx="9839528" cy="7308609"/>
            <a:chOff x="0" y="0"/>
            <a:chExt cx="13119371" cy="9744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5123" r="5123"/>
            <a:stretch>
              <a:fillRect/>
            </a:stretch>
          </p:blipFill>
          <p:spPr>
            <a:xfrm>
              <a:off x="0" y="0"/>
              <a:ext cx="13119371" cy="974481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56856" y="-156856"/>
            <a:ext cx="6000063" cy="7639343"/>
            <a:chOff x="0" y="0"/>
            <a:chExt cx="7245607" cy="9225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45607" cy="9225183"/>
            </a:xfrm>
            <a:custGeom>
              <a:avLst/>
              <a:gdLst/>
              <a:ahLst/>
              <a:cxnLst/>
              <a:rect l="l" t="t" r="r" b="b"/>
              <a:pathLst>
                <a:path w="7245607" h="9225183">
                  <a:moveTo>
                    <a:pt x="0" y="0"/>
                  </a:moveTo>
                  <a:lnTo>
                    <a:pt x="7245607" y="0"/>
                  </a:lnTo>
                  <a:lnTo>
                    <a:pt x="7245607" y="9225183"/>
                  </a:lnTo>
                  <a:lnTo>
                    <a:pt x="0" y="9225183"/>
                  </a:lnTo>
                  <a:close/>
                </a:path>
              </a:pathLst>
            </a:custGeom>
            <a:solidFill>
              <a:srgbClr val="327DC9">
                <a:alpha val="8470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6490542" y="2259005"/>
            <a:ext cx="1348292" cy="1156160"/>
          </a:xfrm>
          <a:custGeom>
            <a:avLst/>
            <a:gdLst/>
            <a:ahLst/>
            <a:cxnLst/>
            <a:rect l="l" t="t" r="r" b="b"/>
            <a:pathLst>
              <a:path w="1348292" h="1156160">
                <a:moveTo>
                  <a:pt x="0" y="0"/>
                </a:moveTo>
                <a:lnTo>
                  <a:pt x="1348292" y="0"/>
                </a:lnTo>
                <a:lnTo>
                  <a:pt x="1348292" y="1156160"/>
                </a:lnTo>
                <a:lnTo>
                  <a:pt x="0" y="115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7838834" y="4090450"/>
            <a:ext cx="1554617" cy="1148473"/>
          </a:xfrm>
          <a:custGeom>
            <a:avLst/>
            <a:gdLst/>
            <a:ahLst/>
            <a:cxnLst/>
            <a:rect l="l" t="t" r="r" b="b"/>
            <a:pathLst>
              <a:path w="1554617" h="1148473">
                <a:moveTo>
                  <a:pt x="0" y="0"/>
                </a:moveTo>
                <a:lnTo>
                  <a:pt x="1554617" y="0"/>
                </a:lnTo>
                <a:lnTo>
                  <a:pt x="1554617" y="1148473"/>
                </a:lnTo>
                <a:lnTo>
                  <a:pt x="0" y="1148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210205" y="8511"/>
            <a:ext cx="811875" cy="1521077"/>
          </a:xfrm>
          <a:custGeom>
            <a:avLst/>
            <a:gdLst/>
            <a:ahLst/>
            <a:cxnLst/>
            <a:rect l="l" t="t" r="r" b="b"/>
            <a:pathLst>
              <a:path w="811875" h="1521077">
                <a:moveTo>
                  <a:pt x="0" y="0"/>
                </a:moveTo>
                <a:lnTo>
                  <a:pt x="811875" y="0"/>
                </a:lnTo>
                <a:lnTo>
                  <a:pt x="811875" y="1521077"/>
                </a:lnTo>
                <a:lnTo>
                  <a:pt x="0" y="1521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386646" y="1876789"/>
            <a:ext cx="4913059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</a:pPr>
            <a:endParaRPr/>
          </a:p>
          <a:p>
            <a:pPr marL="461172" lvl="1" indent="-230586">
              <a:lnSpc>
                <a:spcPts val="2563"/>
              </a:lnSpc>
              <a:buFont typeface="Arial"/>
              <a:buChar char="•"/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SkyBox realistes</a:t>
            </a: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  <a:p>
            <a:pPr marL="461172" lvl="1" indent="-230586">
              <a:lnSpc>
                <a:spcPts val="2563"/>
              </a:lnSpc>
              <a:buFont typeface="Arial"/>
              <a:buChar char="•"/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Movilitat del vaixell</a:t>
            </a:r>
          </a:p>
          <a:p>
            <a:pPr>
              <a:lnSpc>
                <a:spcPts val="2563"/>
              </a:lnSpc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    (per teclat i en contacte amb aigua)</a:t>
            </a: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  <a:p>
            <a:pPr marL="461172" lvl="1" indent="-230586">
              <a:lnSpc>
                <a:spcPts val="2563"/>
              </a:lnSpc>
              <a:buFont typeface="Arial"/>
              <a:buChar char="•"/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Il·luminació</a:t>
            </a: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  <a:p>
            <a:pPr marL="461172" lvl="1" indent="-230586">
              <a:lnSpc>
                <a:spcPts val="2563"/>
              </a:lnSpc>
              <a:buFont typeface="Arial"/>
              <a:buChar char="•"/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Millora de l’aigua</a:t>
            </a: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  <a:p>
            <a:pPr marL="461172" lvl="1" indent="-230586">
              <a:lnSpc>
                <a:spcPts val="2563"/>
              </a:lnSpc>
              <a:buFont typeface="Arial"/>
              <a:buChar char="•"/>
            </a:pPr>
            <a:r>
              <a:rPr lang="en-US" sz="2136" spc="85">
                <a:solidFill>
                  <a:srgbClr val="FFFFFF"/>
                </a:solidFill>
                <a:latin typeface="Josefin Sans Italics"/>
              </a:rPr>
              <a:t>Extració de dades</a:t>
            </a: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  <a:p>
            <a:pPr>
              <a:lnSpc>
                <a:spcPts val="2563"/>
              </a:lnSpc>
            </a:pPr>
            <a:endParaRPr lang="en-US" sz="2136" spc="85">
              <a:solidFill>
                <a:srgbClr val="FFFFFF"/>
              </a:solidFill>
              <a:latin typeface="Josefin Sans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7" y="-4568"/>
            <a:ext cx="9839528" cy="7367114"/>
            <a:chOff x="0" y="0"/>
            <a:chExt cx="13119371" cy="9822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5479" r="5479"/>
            <a:stretch>
              <a:fillRect/>
            </a:stretch>
          </p:blipFill>
          <p:spPr>
            <a:xfrm>
              <a:off x="0" y="0"/>
              <a:ext cx="13119371" cy="9822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85193" y="2110428"/>
            <a:ext cx="10323900" cy="3088455"/>
            <a:chOff x="0" y="0"/>
            <a:chExt cx="12467023" cy="3729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67023" cy="3729583"/>
            </a:xfrm>
            <a:custGeom>
              <a:avLst/>
              <a:gdLst/>
              <a:ahLst/>
              <a:cxnLst/>
              <a:rect l="l" t="t" r="r" b="b"/>
              <a:pathLst>
                <a:path w="12467023" h="3729583">
                  <a:moveTo>
                    <a:pt x="0" y="0"/>
                  </a:moveTo>
                  <a:lnTo>
                    <a:pt x="12467023" y="0"/>
                  </a:lnTo>
                  <a:lnTo>
                    <a:pt x="12467023" y="3729583"/>
                  </a:lnTo>
                  <a:lnTo>
                    <a:pt x="0" y="3729583"/>
                  </a:lnTo>
                  <a:close/>
                </a:path>
              </a:pathLst>
            </a:custGeom>
            <a:solidFill>
              <a:srgbClr val="327DC9">
                <a:alpha val="8470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48227" y="3046233"/>
            <a:ext cx="5676900" cy="118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spc="204">
                <a:solidFill>
                  <a:srgbClr val="FFFFFF"/>
                </a:solidFill>
                <a:latin typeface="Josefin Sans Bold Italics"/>
              </a:rPr>
              <a:t>Moltes gràcies per la vostra atenció!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7" y="-175683"/>
            <a:ext cx="9813654" cy="7509478"/>
            <a:chOff x="0" y="0"/>
            <a:chExt cx="13084872" cy="100126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13168" r="13168"/>
            <a:stretch>
              <a:fillRect/>
            </a:stretch>
          </p:blipFill>
          <p:spPr>
            <a:xfrm>
              <a:off x="0" y="0"/>
              <a:ext cx="13084872" cy="1001263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76200" y="4191000"/>
            <a:ext cx="9998198" cy="2676350"/>
            <a:chOff x="0" y="0"/>
            <a:chExt cx="13330930" cy="35684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30930" cy="3568466"/>
            </a:xfrm>
            <a:custGeom>
              <a:avLst/>
              <a:gdLst/>
              <a:ahLst/>
              <a:cxnLst/>
              <a:rect l="l" t="t" r="r" b="b"/>
              <a:pathLst>
                <a:path w="13330930" h="3568466">
                  <a:moveTo>
                    <a:pt x="0" y="0"/>
                  </a:moveTo>
                  <a:lnTo>
                    <a:pt x="13330930" y="0"/>
                  </a:lnTo>
                  <a:lnTo>
                    <a:pt x="13330930" y="3568466"/>
                  </a:lnTo>
                  <a:lnTo>
                    <a:pt x="0" y="3568466"/>
                  </a:lnTo>
                  <a:close/>
                </a:path>
              </a:pathLst>
            </a:custGeom>
            <a:solidFill>
              <a:srgbClr val="327DC9">
                <a:alpha val="84706"/>
              </a:srgbClr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4024" y="5224877"/>
            <a:ext cx="1828800" cy="46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713" spc="162">
                <a:solidFill>
                  <a:srgbClr val="FFFFFF"/>
                </a:solidFill>
                <a:latin typeface="Josefin Sans"/>
              </a:rPr>
              <a:t>ÍNDEX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4733" y="4692796"/>
            <a:ext cx="5490156" cy="133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446" lvl="1" indent="-271223">
              <a:lnSpc>
                <a:spcPts val="3517"/>
              </a:lnSpc>
              <a:buFont typeface="Arial"/>
              <a:buChar char="•"/>
            </a:pPr>
            <a:r>
              <a:rPr lang="en-US" sz="2512" spc="150">
                <a:solidFill>
                  <a:srgbClr val="FFFFFF"/>
                </a:solidFill>
                <a:latin typeface="Josefin Sans Italics"/>
              </a:rPr>
              <a:t>Objectius del projecte</a:t>
            </a:r>
          </a:p>
          <a:p>
            <a:pPr marL="542446" lvl="1" indent="-271223">
              <a:lnSpc>
                <a:spcPts val="3517"/>
              </a:lnSpc>
              <a:buFont typeface="Arial"/>
              <a:buChar char="•"/>
            </a:pPr>
            <a:r>
              <a:rPr lang="en-US" sz="2512" spc="150">
                <a:solidFill>
                  <a:srgbClr val="FFFFFF"/>
                </a:solidFill>
                <a:latin typeface="Josefin Sans Italics"/>
              </a:rPr>
              <a:t>Tasques completades</a:t>
            </a:r>
          </a:p>
          <a:p>
            <a:pPr marL="542447" lvl="1" indent="-271224">
              <a:lnSpc>
                <a:spcPts val="3517"/>
              </a:lnSpc>
              <a:buFont typeface="Arial"/>
              <a:buChar char="•"/>
            </a:pPr>
            <a:r>
              <a:rPr lang="en-US" sz="2512" spc="150">
                <a:solidFill>
                  <a:srgbClr val="FFFFFF"/>
                </a:solidFill>
                <a:latin typeface="Josefin Sans Italics"/>
              </a:rPr>
              <a:t>Pròximes tasques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0" y="3981450"/>
            <a:ext cx="9902944" cy="3353730"/>
            <a:chOff x="0" y="0"/>
            <a:chExt cx="13203925" cy="44716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 t="24726" b="24726"/>
            <a:stretch>
              <a:fillRect/>
            </a:stretch>
          </p:blipFill>
          <p:spPr>
            <a:xfrm>
              <a:off x="0" y="0"/>
              <a:ext cx="13203925" cy="44716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90500" y="-228600"/>
            <a:ext cx="10120387" cy="4229100"/>
          </a:xfrm>
          <a:custGeom>
            <a:avLst/>
            <a:gdLst/>
            <a:ahLst/>
            <a:cxnLst/>
            <a:rect l="l" t="t" r="r" b="b"/>
            <a:pathLst>
              <a:path w="10120387" h="4229100">
                <a:moveTo>
                  <a:pt x="0" y="0"/>
                </a:moveTo>
                <a:lnTo>
                  <a:pt x="10120387" y="0"/>
                </a:lnTo>
                <a:lnTo>
                  <a:pt x="10120387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9651" b="-6965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125851" y="2192748"/>
            <a:ext cx="7642137" cy="5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en-US" sz="3219" spc="1159">
                <a:solidFill>
                  <a:srgbClr val="327DC9"/>
                </a:solidFill>
                <a:latin typeface="Josefin Sans Bold"/>
              </a:rPr>
              <a:t>OBJECTIUS</a:t>
            </a:r>
          </a:p>
        </p:txBody>
      </p:sp>
      <p:sp>
        <p:nvSpPr>
          <p:cNvPr id="6" name="Freeform 6"/>
          <p:cNvSpPr/>
          <p:nvPr/>
        </p:nvSpPr>
        <p:spPr>
          <a:xfrm>
            <a:off x="4648200" y="1305011"/>
            <a:ext cx="460156" cy="579455"/>
          </a:xfrm>
          <a:custGeom>
            <a:avLst/>
            <a:gdLst/>
            <a:ahLst/>
            <a:cxnLst/>
            <a:rect l="l" t="t" r="r" b="b"/>
            <a:pathLst>
              <a:path w="460156" h="579455">
                <a:moveTo>
                  <a:pt x="0" y="0"/>
                </a:moveTo>
                <a:lnTo>
                  <a:pt x="460156" y="0"/>
                </a:lnTo>
                <a:lnTo>
                  <a:pt x="460156" y="579455"/>
                </a:lnTo>
                <a:lnTo>
                  <a:pt x="0" y="579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28" r="-228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3000" y="-31459"/>
            <a:ext cx="3990710" cy="7364532"/>
            <a:chOff x="0" y="0"/>
            <a:chExt cx="5320946" cy="98193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29408" r="29408"/>
            <a:stretch>
              <a:fillRect/>
            </a:stretch>
          </p:blipFill>
          <p:spPr>
            <a:xfrm>
              <a:off x="0" y="0"/>
              <a:ext cx="5320946" cy="981937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10870" y="-126709"/>
            <a:ext cx="5953125" cy="7555102"/>
          </a:xfrm>
          <a:custGeom>
            <a:avLst/>
            <a:gdLst/>
            <a:ahLst/>
            <a:cxnLst/>
            <a:rect l="l" t="t" r="r" b="b"/>
            <a:pathLst>
              <a:path w="5953125" h="7555102">
                <a:moveTo>
                  <a:pt x="0" y="0"/>
                </a:moveTo>
                <a:lnTo>
                  <a:pt x="5953125" y="0"/>
                </a:lnTo>
                <a:lnTo>
                  <a:pt x="5953125" y="7555102"/>
                </a:lnTo>
                <a:lnTo>
                  <a:pt x="0" y="7555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13454" r="-1345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789242" y="192381"/>
            <a:ext cx="4152900" cy="661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5"/>
              </a:lnSpc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Objectius:</a:t>
            </a:r>
          </a:p>
          <a:p>
            <a:pPr marL="565390" lvl="1" indent="-282695">
              <a:lnSpc>
                <a:spcPts val="5185"/>
              </a:lnSpc>
              <a:buFont typeface="Arial"/>
              <a:buChar char="•"/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Pilotar el vaixell</a:t>
            </a:r>
          </a:p>
          <a:p>
            <a:pPr marL="565390" lvl="1" indent="-282695">
              <a:lnSpc>
                <a:spcPts val="5185"/>
              </a:lnSpc>
              <a:buFont typeface="Arial"/>
              <a:buChar char="•"/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Canvi d’escenari</a:t>
            </a:r>
          </a:p>
          <a:p>
            <a:pPr marL="565390" lvl="1" indent="-282695">
              <a:lnSpc>
                <a:spcPts val="5185"/>
              </a:lnSpc>
              <a:buFont typeface="Arial"/>
              <a:buChar char="•"/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Realisme</a:t>
            </a:r>
          </a:p>
          <a:p>
            <a:pPr marL="565390" lvl="1" indent="-282695">
              <a:lnSpc>
                <a:spcPts val="5185"/>
              </a:lnSpc>
              <a:buFont typeface="Arial"/>
              <a:buChar char="•"/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Extracció de dades del vaixell com velocitat, distancia recorreguda etc</a:t>
            </a:r>
          </a:p>
          <a:p>
            <a:pPr marL="565390" lvl="1" indent="-282695">
              <a:lnSpc>
                <a:spcPts val="5185"/>
              </a:lnSpc>
              <a:buFont typeface="Arial"/>
              <a:buChar char="•"/>
            </a:pPr>
            <a:r>
              <a:rPr lang="en-US" sz="2618" spc="130">
                <a:solidFill>
                  <a:srgbClr val="327DC9"/>
                </a:solidFill>
                <a:latin typeface="Josefin Sans Bold"/>
              </a:rPr>
              <a:t>Extracció de dades de temps de joc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93562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5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0" y="3981450"/>
            <a:ext cx="9902944" cy="3353730"/>
            <a:chOff x="0" y="0"/>
            <a:chExt cx="13203925" cy="44716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 t="24726" b="24726"/>
            <a:stretch>
              <a:fillRect/>
            </a:stretch>
          </p:blipFill>
          <p:spPr>
            <a:xfrm>
              <a:off x="0" y="0"/>
              <a:ext cx="13203925" cy="44716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90500" y="-228600"/>
            <a:ext cx="10120387" cy="4229100"/>
          </a:xfrm>
          <a:custGeom>
            <a:avLst/>
            <a:gdLst/>
            <a:ahLst/>
            <a:cxnLst/>
            <a:rect l="l" t="t" r="r" b="b"/>
            <a:pathLst>
              <a:path w="10120387" h="4229100">
                <a:moveTo>
                  <a:pt x="0" y="0"/>
                </a:moveTo>
                <a:lnTo>
                  <a:pt x="10120387" y="0"/>
                </a:lnTo>
                <a:lnTo>
                  <a:pt x="10120387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9651" b="-6965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125851" y="2192748"/>
            <a:ext cx="7642137" cy="11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en-US" sz="3219" spc="1159">
                <a:solidFill>
                  <a:srgbClr val="327DC9"/>
                </a:solidFill>
                <a:latin typeface="Josefin Sans Bold"/>
              </a:rPr>
              <a:t>TASQUES COMPLETADES</a:t>
            </a:r>
          </a:p>
        </p:txBody>
      </p:sp>
      <p:sp>
        <p:nvSpPr>
          <p:cNvPr id="6" name="Freeform 6"/>
          <p:cNvSpPr/>
          <p:nvPr/>
        </p:nvSpPr>
        <p:spPr>
          <a:xfrm>
            <a:off x="4648200" y="1305011"/>
            <a:ext cx="460156" cy="579455"/>
          </a:xfrm>
          <a:custGeom>
            <a:avLst/>
            <a:gdLst/>
            <a:ahLst/>
            <a:cxnLst/>
            <a:rect l="l" t="t" r="r" b="b"/>
            <a:pathLst>
              <a:path w="460156" h="579455">
                <a:moveTo>
                  <a:pt x="0" y="0"/>
                </a:moveTo>
                <a:lnTo>
                  <a:pt x="460156" y="0"/>
                </a:lnTo>
                <a:lnTo>
                  <a:pt x="460156" y="579455"/>
                </a:lnTo>
                <a:lnTo>
                  <a:pt x="0" y="579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228" r="-228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004" y="1087031"/>
            <a:ext cx="3627178" cy="2720383"/>
          </a:xfrm>
          <a:custGeom>
            <a:avLst/>
            <a:gdLst/>
            <a:ahLst/>
            <a:cxnLst/>
            <a:rect l="l" t="t" r="r" b="b"/>
            <a:pathLst>
              <a:path w="3627178" h="2720383">
                <a:moveTo>
                  <a:pt x="0" y="0"/>
                </a:moveTo>
                <a:lnTo>
                  <a:pt x="3627178" y="0"/>
                </a:lnTo>
                <a:lnTo>
                  <a:pt x="3627178" y="2720383"/>
                </a:lnTo>
                <a:lnTo>
                  <a:pt x="0" y="272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76957" y="4034083"/>
            <a:ext cx="4372507" cy="893501"/>
          </a:xfrm>
          <a:custGeom>
            <a:avLst/>
            <a:gdLst/>
            <a:ahLst/>
            <a:cxnLst/>
            <a:rect l="l" t="t" r="r" b="b"/>
            <a:pathLst>
              <a:path w="4372507" h="893501">
                <a:moveTo>
                  <a:pt x="0" y="0"/>
                </a:moveTo>
                <a:lnTo>
                  <a:pt x="4372508" y="0"/>
                </a:lnTo>
                <a:lnTo>
                  <a:pt x="4372508" y="893501"/>
                </a:lnTo>
                <a:lnTo>
                  <a:pt x="0" y="89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1" r="-93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5249465" y="1037764"/>
            <a:ext cx="3758555" cy="2818916"/>
          </a:xfrm>
          <a:custGeom>
            <a:avLst/>
            <a:gdLst/>
            <a:ahLst/>
            <a:cxnLst/>
            <a:rect l="l" t="t" r="r" b="b"/>
            <a:pathLst>
              <a:path w="3758555" h="2818916">
                <a:moveTo>
                  <a:pt x="0" y="0"/>
                </a:moveTo>
                <a:lnTo>
                  <a:pt x="3758554" y="0"/>
                </a:lnTo>
                <a:lnTo>
                  <a:pt x="3758554" y="2818916"/>
                </a:lnTo>
                <a:lnTo>
                  <a:pt x="0" y="2818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954004" y="5038153"/>
            <a:ext cx="4218414" cy="793735"/>
          </a:xfrm>
          <a:custGeom>
            <a:avLst/>
            <a:gdLst/>
            <a:ahLst/>
            <a:cxnLst/>
            <a:rect l="l" t="t" r="r" b="b"/>
            <a:pathLst>
              <a:path w="4218414" h="793735">
                <a:moveTo>
                  <a:pt x="0" y="0"/>
                </a:moveTo>
                <a:lnTo>
                  <a:pt x="4218414" y="0"/>
                </a:lnTo>
                <a:lnTo>
                  <a:pt x="4218414" y="793734"/>
                </a:lnTo>
                <a:lnTo>
                  <a:pt x="0" y="79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44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5587384" y="3910258"/>
            <a:ext cx="3722563" cy="235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</a:pPr>
            <a:endParaRPr/>
          </a:p>
          <a:p>
            <a:pPr algn="just">
              <a:lnSpc>
                <a:spcPts val="3097"/>
              </a:lnSpc>
            </a:pPr>
            <a:r>
              <a:rPr lang="en-US" sz="1564" spc="78">
                <a:solidFill>
                  <a:srgbClr val="327DC9"/>
                </a:solidFill>
                <a:latin typeface="Josefin Sans Bold"/>
              </a:rPr>
              <a:t>La idea és Tenir dos escenaris, un Diürn i un altre Nocturn, aquests escenaris es realitzaran mitjançant un Cubemap i diferents textures, de manera que puguem canviar d'escenari durant el joc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0401" y="297098"/>
            <a:ext cx="2452797" cy="43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1"/>
              </a:lnSpc>
            </a:pPr>
            <a:r>
              <a:rPr lang="en-US" sz="1864" spc="93">
                <a:solidFill>
                  <a:srgbClr val="327DC9"/>
                </a:solidFill>
                <a:latin typeface="Josefin Sans Bold"/>
              </a:rPr>
              <a:t>SKYBOX - CUBEMAP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66648" cy="3876709"/>
          </a:xfrm>
          <a:custGeom>
            <a:avLst/>
            <a:gdLst/>
            <a:ahLst/>
            <a:cxnLst/>
            <a:rect l="l" t="t" r="r" b="b"/>
            <a:pathLst>
              <a:path w="6966648" h="3876709">
                <a:moveTo>
                  <a:pt x="0" y="0"/>
                </a:moveTo>
                <a:lnTo>
                  <a:pt x="6966648" y="0"/>
                </a:lnTo>
                <a:lnTo>
                  <a:pt x="6966648" y="3876709"/>
                </a:lnTo>
                <a:lnTo>
                  <a:pt x="0" y="3876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3483324" y="3876709"/>
            <a:ext cx="6263393" cy="3438491"/>
          </a:xfrm>
          <a:custGeom>
            <a:avLst/>
            <a:gdLst/>
            <a:ahLst/>
            <a:cxnLst/>
            <a:rect l="l" t="t" r="r" b="b"/>
            <a:pathLst>
              <a:path w="6263393" h="3438491">
                <a:moveTo>
                  <a:pt x="0" y="0"/>
                </a:moveTo>
                <a:lnTo>
                  <a:pt x="6263393" y="0"/>
                </a:lnTo>
                <a:lnTo>
                  <a:pt x="6263393" y="3438491"/>
                </a:lnTo>
                <a:lnTo>
                  <a:pt x="0" y="3438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7140422" y="1696809"/>
            <a:ext cx="2510147" cy="35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</a:pPr>
            <a:r>
              <a:rPr lang="en-US" sz="1564" spc="78">
                <a:solidFill>
                  <a:srgbClr val="FFFFFF"/>
                </a:solidFill>
                <a:latin typeface="Josefin Sans Bold"/>
              </a:rPr>
              <a:t>Vaixell en escenari diürn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9625" y="5354409"/>
            <a:ext cx="2510147" cy="35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</a:pPr>
            <a:r>
              <a:rPr lang="en-US" sz="1564" spc="78">
                <a:solidFill>
                  <a:srgbClr val="FFFFFF"/>
                </a:solidFill>
                <a:latin typeface="Josefin Sans Bold"/>
              </a:rPr>
              <a:t>Vaixell en escenari nocturn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40422" y="363319"/>
            <a:ext cx="2390399" cy="72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2"/>
              </a:lnSpc>
              <a:spcBef>
                <a:spcPct val="0"/>
              </a:spcBef>
            </a:pPr>
            <a:r>
              <a:rPr lang="en-US" sz="1560" spc="62">
                <a:solidFill>
                  <a:srgbClr val="FFFFFF"/>
                </a:solidFill>
                <a:latin typeface="Josefin Sans Bold"/>
              </a:rPr>
              <a:t>Hem extret el vaixell mitjançant Blender i l'hem ficat dintre del Skybox.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377" y="408504"/>
            <a:ext cx="8494846" cy="6498192"/>
          </a:xfrm>
          <a:custGeom>
            <a:avLst/>
            <a:gdLst/>
            <a:ahLst/>
            <a:cxnLst/>
            <a:rect l="l" t="t" r="r" b="b"/>
            <a:pathLst>
              <a:path w="8494846" h="6498192">
                <a:moveTo>
                  <a:pt x="0" y="0"/>
                </a:moveTo>
                <a:lnTo>
                  <a:pt x="8494846" y="0"/>
                </a:lnTo>
                <a:lnTo>
                  <a:pt x="8494846" y="6498192"/>
                </a:lnTo>
                <a:lnTo>
                  <a:pt x="0" y="6498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18" r="-22326" b="-6656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</Words>
  <Application>Microsoft Office PowerPoint</Application>
  <PresentationFormat>Personalizado</PresentationFormat>
  <Paragraphs>33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Josefin Sans Bold Italics</vt:lpstr>
      <vt:lpstr>Calibri</vt:lpstr>
      <vt:lpstr>Josefin Sans Bold</vt:lpstr>
      <vt:lpstr>Josefin Sans Italics</vt:lpstr>
      <vt:lpstr>Josefin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Sailing Club Presentation</dc:title>
  <cp:lastModifiedBy>Cuenta Microsoft</cp:lastModifiedBy>
  <cp:revision>2</cp:revision>
  <dcterms:created xsi:type="dcterms:W3CDTF">2006-08-16T00:00:00Z</dcterms:created>
  <dcterms:modified xsi:type="dcterms:W3CDTF">2023-12-19T11:32:08Z</dcterms:modified>
  <dc:identifier>DAFyeBi2EDs</dc:identifier>
</cp:coreProperties>
</file>